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33"/>
  </p:notesMasterIdLst>
  <p:sldIdLst>
    <p:sldId id="257" r:id="rId3"/>
    <p:sldId id="258" r:id="rId4"/>
    <p:sldId id="310" r:id="rId5"/>
    <p:sldId id="312" r:id="rId6"/>
    <p:sldId id="311" r:id="rId7"/>
    <p:sldId id="259" r:id="rId8"/>
    <p:sldId id="277" r:id="rId9"/>
    <p:sldId id="262" r:id="rId10"/>
    <p:sldId id="278" r:id="rId11"/>
    <p:sldId id="296" r:id="rId12"/>
    <p:sldId id="279" r:id="rId13"/>
    <p:sldId id="294" r:id="rId14"/>
    <p:sldId id="280" r:id="rId15"/>
    <p:sldId id="295" r:id="rId16"/>
    <p:sldId id="284" r:id="rId17"/>
    <p:sldId id="297" r:id="rId18"/>
    <p:sldId id="285" r:id="rId19"/>
    <p:sldId id="299" r:id="rId20"/>
    <p:sldId id="286" r:id="rId21"/>
    <p:sldId id="300" r:id="rId22"/>
    <p:sldId id="292" r:id="rId23"/>
    <p:sldId id="313" r:id="rId24"/>
    <p:sldId id="266" r:id="rId25"/>
    <p:sldId id="267" r:id="rId26"/>
    <p:sldId id="268" r:id="rId27"/>
    <p:sldId id="270" r:id="rId28"/>
    <p:sldId id="271" r:id="rId29"/>
    <p:sldId id="272" r:id="rId30"/>
    <p:sldId id="273" r:id="rId31"/>
    <p:sldId id="309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77" autoAdjust="0"/>
    <p:restoredTop sz="69130" autoAdjust="0"/>
  </p:normalViewPr>
  <p:slideViewPr>
    <p:cSldViewPr snapToGrid="0" snapToObjects="1">
      <p:cViewPr varScale="1">
        <p:scale>
          <a:sx n="69" d="100"/>
          <a:sy n="69" d="100"/>
        </p:scale>
        <p:origin x="-17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jpeg>
</file>

<file path=ppt/media/image23.png>
</file>

<file path=ppt/media/image24.jpg>
</file>

<file path=ppt/media/image25.png>
</file>

<file path=ppt/media/image26.png>
</file>

<file path=ppt/media/image27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8E1586-FDB1-874B-A30D-6CA0CB15A32C}" type="datetimeFigureOut">
              <a:rPr lang="en-US" smtClean="0"/>
              <a:t>7/31/15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24F4D-8557-6E4F-999C-FD4329CDB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389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Good morning everyone my name is </a:t>
            </a:r>
            <a:r>
              <a:rPr lang="en-US" dirty="0" err="1" smtClean="0"/>
              <a:t>irvin</a:t>
            </a:r>
            <a:r>
              <a:rPr lang="en-US" dirty="0" smtClean="0"/>
              <a:t> Steve</a:t>
            </a:r>
            <a:r>
              <a:rPr lang="en-US" baseline="0" dirty="0" smtClean="0"/>
              <a:t> Cardenas and along with Diana </a:t>
            </a:r>
            <a:r>
              <a:rPr lang="en-US" baseline="0" dirty="0" err="1" smtClean="0"/>
              <a:t>Leante</a:t>
            </a:r>
            <a:r>
              <a:rPr lang="en-US" baseline="0" dirty="0" smtClean="0"/>
              <a:t> Bone we worked on the second version of the Smart Systems for Occupancy and Building Energy Control application (abbreviated SSOBEC).</a:t>
            </a:r>
          </a:p>
          <a:p>
            <a:r>
              <a:rPr lang="en-US" baseline="0" dirty="0" smtClean="0"/>
              <a:t>The project was based of the research of Dr. Ali </a:t>
            </a:r>
            <a:r>
              <a:rPr lang="en-US" baseline="0" dirty="0" err="1" smtClean="0"/>
              <a:t>Mostafavi</a:t>
            </a:r>
            <a:r>
              <a:rPr lang="en-US" baseline="0" dirty="0" smtClean="0"/>
              <a:t> and Dr. Leonardo Bobadilla, both whom served as our mentors.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E24F4D-8557-6E4F-999C-FD4329CDB8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22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when we</a:t>
            </a:r>
            <a:r>
              <a:rPr lang="en-US" baseline="0" dirty="0" smtClean="0"/>
              <a:t> look at energy consumption by sector we see that buildings are large consumers by energy.</a:t>
            </a:r>
          </a:p>
          <a:p>
            <a:r>
              <a:rPr lang="en-US" baseline="0" dirty="0" smtClean="0"/>
              <a:t>Now what further research shows is that about 90% of the energy consumed by buildings come from heating, ventilation and air-conditioning systems. Lighting fixtures and plug loads (meaning.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the question is how can we approach this problem. And the current solution is to create smart buildings that can monitor the efficiency of a building, even to the point of providing user with Building Management Systems (BMS). Now, a major draw back of these system is the they are usually vendor dependent.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also mainly focus on providing reports about energy consumption or allowing a single user to monitor a building.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there has yet to a SYSTEM that focuses on interaction between a building and it occupants.</a:t>
            </a:r>
          </a:p>
          <a:p>
            <a:r>
              <a:rPr lang="en-US" baseline="0" dirty="0" smtClean="0"/>
              <a:t>Aiming to make the OCCUPANTS ENERGY LITERATE.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ladies and gentleman this is what SSOBEC aims to do.</a:t>
            </a:r>
          </a:p>
          <a:p>
            <a:r>
              <a:rPr lang="en-US" baseline="0" dirty="0" smtClean="0"/>
              <a:t>It aims to increase social awareness of energy consumption by introducing the aspect of social gaming.</a:t>
            </a:r>
          </a:p>
          <a:p>
            <a:r>
              <a:rPr lang="en-US" baseline="0" dirty="0" smtClean="0"/>
              <a:t> We are introducing the social aspect, more specifically the aspect of social gaming to educating user about </a:t>
            </a:r>
            <a:r>
              <a:rPr lang="en-US" baseline="0" dirty="0" err="1" smtClean="0"/>
              <a:t>energ</a:t>
            </a:r>
            <a:r>
              <a:rPr lang="en-US" baseline="0" dirty="0" smtClean="0"/>
              <a:t> consumption.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E24F4D-8557-6E4F-999C-FD4329CDB8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54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I</a:t>
            </a:r>
            <a:r>
              <a:rPr lang="en-US" baseline="0" dirty="0" smtClean="0"/>
              <a:t> mentioned, there are current solutions that aim at monitoring a building’s efficiency.</a:t>
            </a:r>
          </a:p>
          <a:p>
            <a:r>
              <a:rPr lang="en-US" baseline="0" dirty="0" smtClean="0"/>
              <a:t>These systems are called Building Management Systems.</a:t>
            </a:r>
          </a:p>
          <a:p>
            <a:r>
              <a:rPr lang="en-US" baseline="0" dirty="0" smtClean="0"/>
              <a:t>And there are also independent hardware vendor that focus at making your home smart and give you control of lighting fixture and or energy plugs.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E24F4D-8557-6E4F-999C-FD4329CDB8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813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I</a:t>
            </a:r>
            <a:r>
              <a:rPr lang="en-US" baseline="0" dirty="0" smtClean="0"/>
              <a:t> mentioned, there are current solutions that aim at monitoring a building’s efficiency.</a:t>
            </a:r>
          </a:p>
          <a:p>
            <a:r>
              <a:rPr lang="en-US" baseline="0" dirty="0" smtClean="0"/>
              <a:t>These systems are called Building Management Systems.</a:t>
            </a:r>
          </a:p>
          <a:p>
            <a:r>
              <a:rPr lang="en-US" baseline="0" dirty="0" smtClean="0"/>
              <a:t>And there are also independent hardware vendor that focus at making your home smart and give you control of lighting fixture and or energy plugs.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E24F4D-8557-6E4F-999C-FD4329CDB8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813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the</a:t>
            </a:r>
            <a:r>
              <a:rPr lang="en-US" baseline="0" dirty="0" smtClean="0"/>
              <a:t> SSOBEC is based off previous versioned developed by our peers:</a:t>
            </a:r>
          </a:p>
          <a:p>
            <a:r>
              <a:rPr lang="en-US" baseline="0" dirty="0" err="1" smtClean="0"/>
              <a:t>Dalaidis</a:t>
            </a:r>
            <a:r>
              <a:rPr lang="en-US" baseline="0" dirty="0" smtClean="0"/>
              <a:t> Hidalgo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Maria E. </a:t>
            </a:r>
            <a:r>
              <a:rPr lang="en-US" baseline="0" dirty="0" err="1" smtClean="0"/>
              <a:t>Presa</a:t>
            </a:r>
            <a:r>
              <a:rPr lang="en-US" baseline="0" dirty="0" smtClean="0"/>
              <a:t> Reyes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E24F4D-8557-6E4F-999C-FD4329CDB8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66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E24F4D-8557-6E4F-999C-FD4329CDB8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407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913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16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68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9144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631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909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6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6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217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7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42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42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7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434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2906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6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6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1566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8" y="6459794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94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344068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2458FE0-53F1-426D-A187-CD5488A0E005}" type="slidenum">
              <a:rPr lang="en-US" smtClean="0">
                <a:solidFill>
                  <a:srgbClr val="344068"/>
                </a:solidFill>
              </a:rPr>
              <a:pPr/>
              <a:t>‹#›</a:t>
            </a:fld>
            <a:endParaRPr lang="en-US">
              <a:solidFill>
                <a:srgbClr val="3440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150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653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6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4948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297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18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6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6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69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3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8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67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29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722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810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10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38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66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0D8BB-6EC3-6541-B80B-8FD79F1C7F53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BF166-7067-8847-A8E1-1CE1EE5BE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66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7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5734"/>
            <a:ext cx="75438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4" y="6459792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4DBA54-AC06-429F-B615-C44D4419E9DD}" type="datetimeFigureOut">
              <a:rPr lang="en-US" smtClean="0"/>
              <a:pPr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59792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7" y="6459792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80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4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711835" y="1972784"/>
            <a:ext cx="7543800" cy="1281591"/>
          </a:xfrm>
        </p:spPr>
        <p:txBody>
          <a:bodyPr>
            <a:noAutofit/>
          </a:bodyPr>
          <a:lstStyle/>
          <a:p>
            <a:pPr algn="ctr"/>
            <a:r>
              <a:rPr lang="en-US" sz="4400" dirty="0" smtClean="0"/>
              <a:t>Smart Systems for Occupancy and Building Energy Control</a:t>
            </a:r>
            <a:endParaRPr lang="en-US" sz="44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825038" y="3254375"/>
            <a:ext cx="7543800" cy="50755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SSOBEC Version 2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523271" y="398793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b="1" dirty="0">
                <a:solidFill>
                  <a:srgbClr val="000000"/>
                </a:solidFill>
              </a:rPr>
              <a:t>Team</a:t>
            </a:r>
            <a:r>
              <a:rPr lang="pt-BR" dirty="0" smtClean="0">
                <a:solidFill>
                  <a:srgbClr val="000000"/>
                </a:solidFill>
              </a:rPr>
              <a:t>:</a:t>
            </a:r>
          </a:p>
          <a:p>
            <a:pPr algn="ctr"/>
            <a:r>
              <a:rPr lang="pt-BR" b="1" dirty="0" err="1" smtClean="0">
                <a:solidFill>
                  <a:srgbClr val="000000"/>
                </a:solidFill>
              </a:rPr>
              <a:t>Irvin</a:t>
            </a:r>
            <a:r>
              <a:rPr lang="pt-BR" b="1" dirty="0" smtClean="0">
                <a:solidFill>
                  <a:srgbClr val="000000"/>
                </a:solidFill>
              </a:rPr>
              <a:t> Steve </a:t>
            </a:r>
            <a:r>
              <a:rPr lang="pt-BR" b="1" dirty="0" err="1" smtClean="0">
                <a:solidFill>
                  <a:srgbClr val="000000"/>
                </a:solidFill>
              </a:rPr>
              <a:t>Cardenas</a:t>
            </a:r>
            <a:r>
              <a:rPr lang="pt-BR" dirty="0" smtClean="0">
                <a:solidFill>
                  <a:srgbClr val="000000"/>
                </a:solidFill>
              </a:rPr>
              <a:t> (Software </a:t>
            </a:r>
            <a:r>
              <a:rPr lang="pt-BR" dirty="0" err="1" smtClean="0">
                <a:solidFill>
                  <a:srgbClr val="000000"/>
                </a:solidFill>
              </a:rPr>
              <a:t>Engineer</a:t>
            </a:r>
            <a:r>
              <a:rPr lang="pt-BR" dirty="0" smtClean="0">
                <a:solidFill>
                  <a:srgbClr val="000000"/>
                </a:solidFill>
              </a:rPr>
              <a:t> / Software </a:t>
            </a:r>
            <a:r>
              <a:rPr lang="pt-BR" dirty="0" err="1" smtClean="0">
                <a:solidFill>
                  <a:srgbClr val="000000"/>
                </a:solidFill>
              </a:rPr>
              <a:t>Tester</a:t>
            </a:r>
            <a:r>
              <a:rPr lang="pt-BR" dirty="0" smtClean="0">
                <a:solidFill>
                  <a:srgbClr val="000000"/>
                </a:solidFill>
              </a:rPr>
              <a:t>)</a:t>
            </a:r>
          </a:p>
          <a:p>
            <a:pPr algn="ctr"/>
            <a:r>
              <a:rPr lang="pt-BR" dirty="0">
                <a:solidFill>
                  <a:srgbClr val="000000"/>
                </a:solidFill>
              </a:rPr>
              <a:t>Diana </a:t>
            </a:r>
            <a:r>
              <a:rPr lang="pt-BR" dirty="0" err="1">
                <a:solidFill>
                  <a:srgbClr val="000000"/>
                </a:solidFill>
              </a:rPr>
              <a:t>Leante</a:t>
            </a:r>
            <a:r>
              <a:rPr lang="pt-BR" dirty="0">
                <a:solidFill>
                  <a:srgbClr val="000000"/>
                </a:solidFill>
              </a:rPr>
              <a:t> Boné (Software </a:t>
            </a:r>
            <a:r>
              <a:rPr lang="pt-BR" dirty="0" err="1">
                <a:solidFill>
                  <a:srgbClr val="000000"/>
                </a:solidFill>
              </a:rPr>
              <a:t>Engineer</a:t>
            </a:r>
            <a:r>
              <a:rPr lang="pt-BR" dirty="0">
                <a:solidFill>
                  <a:srgbClr val="000000"/>
                </a:solidFill>
              </a:rPr>
              <a:t> / Software </a:t>
            </a:r>
            <a:r>
              <a:rPr lang="pt-BR" dirty="0" err="1" smtClean="0">
                <a:solidFill>
                  <a:srgbClr val="000000"/>
                </a:solidFill>
              </a:rPr>
              <a:t>Tester</a:t>
            </a:r>
            <a:r>
              <a:rPr lang="pt-BR" dirty="0" smtClean="0">
                <a:solidFill>
                  <a:srgbClr val="000000"/>
                </a:solidFill>
              </a:rPr>
              <a:t>)</a:t>
            </a:r>
            <a:br>
              <a:rPr lang="pt-BR" dirty="0" smtClean="0">
                <a:solidFill>
                  <a:srgbClr val="000000"/>
                </a:solidFill>
              </a:rPr>
            </a:br>
            <a:r>
              <a:rPr lang="pt-BR" dirty="0" smtClean="0">
                <a:solidFill>
                  <a:srgbClr val="000000"/>
                </a:solidFill>
              </a:rPr>
              <a:t>Mentor</a:t>
            </a:r>
            <a:r>
              <a:rPr lang="pt-BR" dirty="0">
                <a:solidFill>
                  <a:srgbClr val="000000"/>
                </a:solidFill>
              </a:rPr>
              <a:t>: Ali Mostafavi, Leonardo Bobadilla</a:t>
            </a:r>
            <a:r>
              <a:rPr lang="pt-BR" dirty="0">
                <a:solidFill>
                  <a:prstClr val="black"/>
                </a:solidFill>
              </a:rPr>
              <a:t/>
            </a:r>
            <a:br>
              <a:rPr lang="pt-BR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13" name="Picture 12" descr="fiu-image-construction-school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012" y="5597867"/>
            <a:ext cx="1210828" cy="672683"/>
          </a:xfrm>
          <a:prstGeom prst="rect">
            <a:avLst/>
          </a:prstGeom>
        </p:spPr>
      </p:pic>
      <p:pic>
        <p:nvPicPr>
          <p:cNvPr id="12" name="Picture 11" descr="fiulogo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39" y="5511799"/>
            <a:ext cx="775720" cy="72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364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Diagrams</a:t>
            </a:r>
          </a:p>
        </p:txBody>
      </p:sp>
      <p:pic>
        <p:nvPicPr>
          <p:cNvPr id="3" name="Picture 2" descr="Allow User to Unfollow a Zone__Interaction1__Allow User to Unfollow a Zone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9726"/>
            <a:ext cx="9451488" cy="436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690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4" name="Picture 3" descr="2_Allow_Facility_Manager_to_Edit_Z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579" y="1737367"/>
            <a:ext cx="7032635" cy="512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39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Diagrams</a:t>
            </a:r>
          </a:p>
        </p:txBody>
      </p:sp>
      <p:pic>
        <p:nvPicPr>
          <p:cNvPr id="4" name="Picture 3" descr="Allow Facility Manager to Edit Zone__Interaction1__Allow Facility Manager to Edit Zone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44" y="1719725"/>
            <a:ext cx="8687018" cy="513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690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4" name="Picture 3" descr="3_Allow_User_to_Add_Appliances_to_Z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072" y="1737367"/>
            <a:ext cx="6317048" cy="512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39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Diagrams</a:t>
            </a:r>
          </a:p>
        </p:txBody>
      </p:sp>
      <p:pic>
        <p:nvPicPr>
          <p:cNvPr id="3" name="Picture 2" descr="Allow User to Add Appliances to Zone__Interaction1__Allow User to Add Appliances to Zone_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9722"/>
            <a:ext cx="9144000" cy="434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690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3" name="Picture 2" descr="7_Allow_Facility_Manager_to_Add_Users_to_Existing_Zon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317" y="1737367"/>
            <a:ext cx="6726702" cy="512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479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Diagrams</a:t>
            </a:r>
          </a:p>
        </p:txBody>
      </p:sp>
      <p:pic>
        <p:nvPicPr>
          <p:cNvPr id="4" name="Picture 3" descr="AllowFacilityManagerToAddUsersToExistingZone__Interaction1__AllowFacilityManagerToAddUsersToExistingZone_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2819"/>
            <a:ext cx="9144000" cy="388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690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3" name="Picture 2" descr="8_Allow_Facility_Manager_to_Remove_Users_From_Existing_Z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902" y="1739206"/>
            <a:ext cx="6452843" cy="51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479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Diagrams</a:t>
            </a:r>
          </a:p>
        </p:txBody>
      </p:sp>
      <p:pic>
        <p:nvPicPr>
          <p:cNvPr id="3" name="Picture 2" descr="AllowFacilityManagerToRemoveUsersToExistingZone__Interaction1__AllowFacilityManagerToRemoveUsersToExistingZone_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40" y="1851690"/>
            <a:ext cx="9144000" cy="388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01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3" name="Picture 2" descr="9_Allow_Users_to_Earn_Points_by_Sending_Notificatio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320" y="1737366"/>
            <a:ext cx="6713724" cy="512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479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Definition</a:t>
            </a:r>
            <a:endParaRPr lang="en-US" dirty="0"/>
          </a:p>
        </p:txBody>
      </p:sp>
      <p:pic>
        <p:nvPicPr>
          <p:cNvPr id="5" name="Picture 2" descr="energy_consumption_by_sector_201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999" y="2428456"/>
            <a:ext cx="4283410" cy="282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95683" y="2161087"/>
            <a:ext cx="35158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Smart </a:t>
            </a:r>
            <a:r>
              <a:rPr lang="en-US" dirty="0"/>
              <a:t>buildings, have a broader mission that involves providing energy efficiency (minimizing energy costs) and reducing environmental impact.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5683" y="3836737"/>
            <a:ext cx="36629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Users are </a:t>
            </a:r>
            <a:r>
              <a:rPr lang="en-US" dirty="0"/>
              <a:t>key </a:t>
            </a:r>
            <a:r>
              <a:rPr lang="en-US" dirty="0" smtClean="0"/>
              <a:t>players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Positive or negative </a:t>
            </a:r>
            <a:r>
              <a:rPr lang="en-US" dirty="0"/>
              <a:t>impact on the efficiency of a building</a:t>
            </a:r>
            <a:r>
              <a:rPr lang="en-US" dirty="0" smtClean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4610" y="5133474"/>
            <a:ext cx="360402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Make users energy literate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411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Diagrams</a:t>
            </a:r>
          </a:p>
        </p:txBody>
      </p:sp>
      <p:pic>
        <p:nvPicPr>
          <p:cNvPr id="3" name="Picture 2" descr="AllowUsersToEarnPointsBySendingNotifications__Interaction1__AllowUsersToEarnPointsBySendingNotifications_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0851"/>
            <a:ext cx="9144000" cy="421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01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3" name="Picture 2" descr="14_Notify_Users_of_Wasteful_Regio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293" y="1737367"/>
            <a:ext cx="5501225" cy="512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74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Diagrams</a:t>
            </a:r>
          </a:p>
        </p:txBody>
      </p:sp>
      <p:pic>
        <p:nvPicPr>
          <p:cNvPr id="3" name="Picture 2" descr="AllowUsersToEarnPointsBySendingNotifications__Interaction1__AllowUsersToEarnPointsBySendingNotifications_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0851"/>
            <a:ext cx="9144000" cy="421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314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Design - System Decomposition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216" y="1595593"/>
            <a:ext cx="5562043" cy="479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043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</a:t>
            </a:r>
            <a:r>
              <a:rPr lang="en-US" dirty="0" smtClean="0"/>
              <a:t>Design - System Deployment</a:t>
            </a:r>
            <a:endParaRPr lang="en-US" dirty="0"/>
          </a:p>
        </p:txBody>
      </p:sp>
      <p:pic>
        <p:nvPicPr>
          <p:cNvPr id="4" name="Picture 10"/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37" y="2654166"/>
            <a:ext cx="8696392" cy="2689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7156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</a:t>
            </a:r>
            <a:r>
              <a:rPr lang="en-US" dirty="0" smtClean="0"/>
              <a:t>Design - Persistent Data Design</a:t>
            </a:r>
            <a:endParaRPr lang="en-US" dirty="0"/>
          </a:p>
        </p:txBody>
      </p:sp>
      <p:pic>
        <p:nvPicPr>
          <p:cNvPr id="4" name="Picture 2" descr="vertabelo_ermodel (1)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43109" y="1878492"/>
            <a:ext cx="8388457" cy="438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3389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670368"/>
            <a:ext cx="7543800" cy="106699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Minimal </a:t>
            </a:r>
            <a:br>
              <a:rPr lang="en-US" dirty="0" smtClean="0"/>
            </a:br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4" name="Picture 3" descr="ClassDiagram__ClassDiagram_1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509" y="441032"/>
            <a:ext cx="4704493" cy="620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104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Machine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058782" y="4777859"/>
            <a:ext cx="1257300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Activity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049632" y="4777859"/>
            <a:ext cx="1257300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Running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049632" y="2177534"/>
            <a:ext cx="1257300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Stopped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49632" y="3323709"/>
            <a:ext cx="1257300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Paused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843632" y="2177534"/>
            <a:ext cx="1257300" cy="647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Destroyed</a:t>
            </a:r>
          </a:p>
        </p:txBody>
      </p: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>
            <a:off x="2316082" y="5101709"/>
            <a:ext cx="17335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443082" y="5123497"/>
            <a:ext cx="1479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onCreate()</a:t>
            </a:r>
          </a:p>
          <a:p>
            <a:r>
              <a:rPr lang="en-US" dirty="0" smtClean="0"/>
              <a:t>onResume()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5" idx="0"/>
            <a:endCxn id="7" idx="2"/>
          </p:cNvCxnSpPr>
          <p:nvPr/>
        </p:nvCxnSpPr>
        <p:spPr>
          <a:xfrm flipV="1">
            <a:off x="4678282" y="3971409"/>
            <a:ext cx="0" cy="8064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7" idx="3"/>
            <a:endCxn id="5" idx="3"/>
          </p:cNvCxnSpPr>
          <p:nvPr/>
        </p:nvCxnSpPr>
        <p:spPr>
          <a:xfrm>
            <a:off x="5306932" y="3647559"/>
            <a:ext cx="12700" cy="1454150"/>
          </a:xfrm>
          <a:prstGeom prst="curvedConnector3">
            <a:avLst>
              <a:gd name="adj1" fmla="val 45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481307" y="4189968"/>
            <a:ext cx="1196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onPause()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856206" y="3971409"/>
            <a:ext cx="1501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onResume</a:t>
            </a:r>
            <a:r>
              <a:rPr lang="en-US" dirty="0" smtClean="0"/>
              <a:t>()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7" idx="0"/>
            <a:endCxn id="6" idx="2"/>
          </p:cNvCxnSpPr>
          <p:nvPr/>
        </p:nvCxnSpPr>
        <p:spPr>
          <a:xfrm flipV="1">
            <a:off x="4678282" y="2825234"/>
            <a:ext cx="0" cy="498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481307" y="2889805"/>
            <a:ext cx="1152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onStop</a:t>
            </a:r>
            <a:r>
              <a:rPr lang="en-US" dirty="0" smtClean="0"/>
              <a:t>()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6" idx="3"/>
            <a:endCxn id="8" idx="1"/>
          </p:cNvCxnSpPr>
          <p:nvPr/>
        </p:nvCxnSpPr>
        <p:spPr>
          <a:xfrm>
            <a:off x="5306932" y="2501384"/>
            <a:ext cx="15367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6" idx="1"/>
            <a:endCxn id="5" idx="1"/>
          </p:cNvCxnSpPr>
          <p:nvPr/>
        </p:nvCxnSpPr>
        <p:spPr>
          <a:xfrm rot="10800000" flipV="1">
            <a:off x="4049632" y="2501383"/>
            <a:ext cx="12700" cy="2600325"/>
          </a:xfrm>
          <a:prstGeom prst="curvedConnector3">
            <a:avLst>
              <a:gd name="adj1" fmla="val 89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565194" y="3501546"/>
            <a:ext cx="1501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onResume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77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Algorithm for “Allow Facility Manager to Create a Zone”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Verify user is a Facility Manager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Validate zone attributes inserted by user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If zone attributes are invalid or empty reject attempt to create a zone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Else if zone attributes are valid attempt to insert into external database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Inform user if the database insertion was successful or not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 descr="Screen Shot 2015-07-28 at 4.58.5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156" y="1969231"/>
            <a:ext cx="4208127" cy="358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23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Validate That Facility Manager Can Create a Zone</a:t>
            </a:r>
            <a:endParaRPr lang="en-US" dirty="0"/>
          </a:p>
        </p:txBody>
      </p:sp>
      <p:pic>
        <p:nvPicPr>
          <p:cNvPr id="4" name="Picture 3" descr="Screen Shot 2015-07-28 at 4.36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62" y="2164555"/>
            <a:ext cx="68326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74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Vendor Systems</a:t>
            </a:r>
            <a:endParaRPr lang="en-US" dirty="0"/>
          </a:p>
        </p:txBody>
      </p:sp>
      <p:pic>
        <p:nvPicPr>
          <p:cNvPr id="4" name="Picture 3" descr="543-schema-hajci-e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760" y="1737364"/>
            <a:ext cx="6162040" cy="39393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19400" y="5722034"/>
            <a:ext cx="37084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Building Manage System Architecture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214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Validate That Facility Manager Can Create a Zone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000" y="2164555"/>
            <a:ext cx="6754324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128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Vendor Systems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764530" y="5260369"/>
            <a:ext cx="18902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Smart Thermostat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 descr="tado_app_screens_e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2358336"/>
            <a:ext cx="5537200" cy="266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958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SSOBEC Previous System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1" dirty="0" smtClean="0"/>
              <a:t>Limitations</a:t>
            </a:r>
            <a:endParaRPr lang="en-US" b="1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3937000" y="2582334"/>
            <a:ext cx="5207000" cy="328676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Limited User Roles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Limited User Functionality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Static interaction with building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 smtClean="0"/>
              <a:t>No Interaction with lighting fixtures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 smtClean="0"/>
              <a:t>No interactions with appliances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 knowledge extraction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/>
              <a:t>No </a:t>
            </a:r>
            <a:r>
              <a:rPr lang="en-US" dirty="0" smtClean="0"/>
              <a:t>reports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Concept of social gaming and rewards was missing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08" y="2118360"/>
            <a:ext cx="2073275" cy="331724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24008" y="5684428"/>
            <a:ext cx="1844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SSOBEC Version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21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Requirements – 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6"/>
            <a:ext cx="7543800" cy="4461933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ü"/>
            </a:pPr>
            <a:r>
              <a:rPr lang="en-US" b="1" dirty="0"/>
              <a:t>Allow Facility Manager to add Users to existing Zone</a:t>
            </a:r>
          </a:p>
          <a:p>
            <a:pPr>
              <a:buFont typeface="Wingdings" charset="2"/>
              <a:buChar char="ü"/>
            </a:pPr>
            <a:r>
              <a:rPr lang="en-US" dirty="0"/>
              <a:t>Allow Facility Manager to create a Zone</a:t>
            </a:r>
          </a:p>
          <a:p>
            <a:pPr>
              <a:buFont typeface="Wingdings" charset="2"/>
              <a:buChar char="ü"/>
            </a:pPr>
            <a:r>
              <a:rPr lang="en-US" b="1" dirty="0"/>
              <a:t>Allow Facility Manager to remove Users from existing Zone</a:t>
            </a:r>
          </a:p>
          <a:p>
            <a:pPr>
              <a:buFont typeface="Wingdings" charset="2"/>
              <a:buChar char="ü"/>
            </a:pPr>
            <a:r>
              <a:rPr lang="en-US" b="1" dirty="0"/>
              <a:t>Create Facility Manager View</a:t>
            </a:r>
          </a:p>
          <a:p>
            <a:pPr>
              <a:buFont typeface="Wingdings" charset="2"/>
              <a:buChar char="ü"/>
            </a:pPr>
            <a:r>
              <a:rPr lang="en-US" b="1" dirty="0"/>
              <a:t>Create general user view</a:t>
            </a:r>
          </a:p>
          <a:p>
            <a:pPr>
              <a:buFont typeface="Wingdings" charset="2"/>
              <a:buChar char="ü"/>
            </a:pPr>
            <a:r>
              <a:rPr lang="en-US" b="1" dirty="0"/>
              <a:t>Allow User to </a:t>
            </a:r>
            <a:r>
              <a:rPr lang="en-US" b="1" dirty="0" err="1"/>
              <a:t>unfollow</a:t>
            </a:r>
            <a:r>
              <a:rPr lang="en-US" b="1" dirty="0"/>
              <a:t> a zone</a:t>
            </a:r>
          </a:p>
          <a:p>
            <a:pPr>
              <a:buFont typeface="Wingdings" charset="2"/>
              <a:buChar char="ü"/>
            </a:pPr>
            <a:r>
              <a:rPr lang="en-US" dirty="0"/>
              <a:t>View Wasteful Regions </a:t>
            </a:r>
          </a:p>
          <a:p>
            <a:pPr>
              <a:buFont typeface="Wingdings" charset="2"/>
              <a:buChar char="ü"/>
            </a:pPr>
            <a:r>
              <a:rPr lang="en-US" dirty="0"/>
              <a:t>View Account Reward </a:t>
            </a:r>
            <a:r>
              <a:rPr lang="en-US" dirty="0" smtClean="0"/>
              <a:t>Points</a:t>
            </a:r>
          </a:p>
          <a:p>
            <a:pPr>
              <a:buFont typeface="Wingdings" charset="2"/>
              <a:buChar char="ü"/>
            </a:pPr>
            <a:r>
              <a:rPr lang="en-US" b="1" dirty="0"/>
              <a:t>Allow Facility Manager to edit </a:t>
            </a:r>
            <a:r>
              <a:rPr lang="en-US" b="1" dirty="0" smtClean="0"/>
              <a:t>Zone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07669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Requirements – 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6"/>
            <a:ext cx="7543800" cy="4461933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ü"/>
            </a:pPr>
            <a:r>
              <a:rPr lang="en-US" b="1" dirty="0" smtClean="0"/>
              <a:t>Allow </a:t>
            </a:r>
            <a:r>
              <a:rPr lang="en-US" b="1" dirty="0"/>
              <a:t>User to add appliances to Zone</a:t>
            </a:r>
          </a:p>
          <a:p>
            <a:pPr>
              <a:buFont typeface="Wingdings" charset="2"/>
              <a:buChar char="ü"/>
            </a:pPr>
            <a:r>
              <a:rPr lang="en-US" dirty="0"/>
              <a:t>Turn off Light in Wasteful Region and earn points</a:t>
            </a:r>
          </a:p>
          <a:p>
            <a:pPr>
              <a:buFont typeface="Wingdings" charset="2"/>
              <a:buChar char="ü"/>
            </a:pPr>
            <a:r>
              <a:rPr lang="en-US" dirty="0"/>
              <a:t>Turn off Appliance in Wasteful Region and earn points</a:t>
            </a:r>
          </a:p>
          <a:p>
            <a:pPr>
              <a:buFont typeface="Wingdings" charset="2"/>
              <a:buChar char="ü"/>
            </a:pPr>
            <a:r>
              <a:rPr lang="en-US" dirty="0"/>
              <a:t>Generate User statistics reports</a:t>
            </a:r>
          </a:p>
          <a:p>
            <a:pPr>
              <a:buFont typeface="Wingdings" charset="2"/>
              <a:buChar char="ü"/>
            </a:pPr>
            <a:r>
              <a:rPr lang="en-US" dirty="0"/>
              <a:t>Generate Zone statistics reports</a:t>
            </a:r>
          </a:p>
          <a:p>
            <a:pPr>
              <a:buFont typeface="Wingdings" charset="2"/>
              <a:buChar char="ü"/>
            </a:pPr>
            <a:r>
              <a:rPr lang="en-US" b="1" dirty="0"/>
              <a:t>Allow users to earn points by sending notifications</a:t>
            </a:r>
          </a:p>
          <a:p>
            <a:pPr>
              <a:buFont typeface="Wingdings" charset="2"/>
              <a:buChar char="ü"/>
            </a:pPr>
            <a:r>
              <a:rPr lang="en-US" b="1" dirty="0"/>
              <a:t>Notify users of wasteful regions</a:t>
            </a:r>
          </a:p>
          <a:p>
            <a:pPr>
              <a:buFont typeface="Wingdings" charset="2"/>
              <a:buChar char="ü"/>
            </a:pPr>
            <a:r>
              <a:rPr lang="en-US" dirty="0"/>
              <a:t>Provide user rankings  </a:t>
            </a:r>
          </a:p>
          <a:p>
            <a:pPr>
              <a:buFont typeface="Wingdings" charset="2"/>
              <a:buChar char="ü"/>
            </a:pPr>
            <a:r>
              <a:rPr lang="en-US" dirty="0"/>
              <a:t>Provide personalized feedback suggestions for users</a:t>
            </a:r>
          </a:p>
          <a:p>
            <a:pPr>
              <a:buFont typeface="Wingdings" charset="2"/>
              <a:buChar char="ü"/>
            </a:pPr>
            <a:r>
              <a:rPr lang="en-US" b="1" dirty="0"/>
              <a:t>Create User Manual</a:t>
            </a:r>
          </a:p>
          <a:p>
            <a:pPr>
              <a:buFont typeface="Wingdings" charset="2"/>
              <a:buChar char="ü"/>
            </a:pPr>
            <a:r>
              <a:rPr lang="en-US" dirty="0"/>
              <a:t>Refine Final Document</a:t>
            </a:r>
          </a:p>
        </p:txBody>
      </p:sp>
    </p:spTree>
    <p:extLst>
      <p:ext uri="{BB962C8B-B14F-4D97-AF65-F5344CB8AC3E}">
        <p14:creationId xmlns:p14="http://schemas.microsoft.com/office/powerpoint/2010/main" val="1774492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601" y="286607"/>
            <a:ext cx="4024208" cy="1450757"/>
          </a:xfrm>
        </p:spPr>
        <p:txBody>
          <a:bodyPr>
            <a:normAutofit/>
          </a:bodyPr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8" name="Picture 7" descr="UseCaseDiagram1_v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440" y="286606"/>
            <a:ext cx="6852173" cy="657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91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5" name="Picture 4" descr="1_Allow_Users_to_Unfollow_a_Z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777" y="1737363"/>
            <a:ext cx="6173909" cy="482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666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SOBE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SSOBEC.thmx</Template>
  <TotalTime>459</TotalTime>
  <Words>793</Words>
  <Application>Microsoft Macintosh PowerPoint</Application>
  <PresentationFormat>On-screen Show (4:3)</PresentationFormat>
  <Paragraphs>117</Paragraphs>
  <Slides>30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SSOBEC</vt:lpstr>
      <vt:lpstr>Retrospect</vt:lpstr>
      <vt:lpstr>Smart Systems for Occupancy and Building Energy Control</vt:lpstr>
      <vt:lpstr>Problem Definition</vt:lpstr>
      <vt:lpstr>Vendor Systems</vt:lpstr>
      <vt:lpstr>Vendor Systems</vt:lpstr>
      <vt:lpstr>SSOBEC Previous System</vt:lpstr>
      <vt:lpstr>Requirements – User Stories</vt:lpstr>
      <vt:lpstr>Requirements – User Stories</vt:lpstr>
      <vt:lpstr>Use Cases</vt:lpstr>
      <vt:lpstr>Use Cases</vt:lpstr>
      <vt:lpstr>Sequence Diagrams</vt:lpstr>
      <vt:lpstr>Use Cases</vt:lpstr>
      <vt:lpstr>Sequence Diagrams</vt:lpstr>
      <vt:lpstr>Use Cases</vt:lpstr>
      <vt:lpstr>Sequence Diagrams</vt:lpstr>
      <vt:lpstr>Use Cases</vt:lpstr>
      <vt:lpstr>Sequence Diagrams</vt:lpstr>
      <vt:lpstr>Use Cases</vt:lpstr>
      <vt:lpstr>Sequence Diagrams</vt:lpstr>
      <vt:lpstr>Use Cases</vt:lpstr>
      <vt:lpstr>Sequence Diagrams</vt:lpstr>
      <vt:lpstr>Use Cases</vt:lpstr>
      <vt:lpstr>Sequence Diagrams</vt:lpstr>
      <vt:lpstr>System Design - System Decomposition</vt:lpstr>
      <vt:lpstr>System Design - System Deployment</vt:lpstr>
      <vt:lpstr>System Design - Persistent Data Design</vt:lpstr>
      <vt:lpstr>Minimal  Class Diagram</vt:lpstr>
      <vt:lpstr>State Machine</vt:lpstr>
      <vt:lpstr>Algorithm for “Allow Facility Manager to Create a Zone”</vt:lpstr>
      <vt:lpstr>Validate That Facility Manager Can Create a Zone</vt:lpstr>
      <vt:lpstr>Validate That Facility Manager Can Create a Zone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Irvin Cardenas</dc:creator>
  <cp:lastModifiedBy>Irvin Cardenas</cp:lastModifiedBy>
  <cp:revision>53</cp:revision>
  <dcterms:created xsi:type="dcterms:W3CDTF">2015-07-28T18:54:08Z</dcterms:created>
  <dcterms:modified xsi:type="dcterms:W3CDTF">2015-07-31T13:27:28Z</dcterms:modified>
</cp:coreProperties>
</file>

<file path=docProps/thumbnail.jpeg>
</file>